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61" r:id="rId3"/>
    <p:sldId id="269" r:id="rId4"/>
    <p:sldId id="270" r:id="rId5"/>
    <p:sldId id="271" r:id="rId6"/>
    <p:sldId id="279" r:id="rId7"/>
    <p:sldId id="272" r:id="rId8"/>
    <p:sldId id="280" r:id="rId9"/>
    <p:sldId id="287" r:id="rId10"/>
    <p:sldId id="273" r:id="rId11"/>
    <p:sldId id="281" r:id="rId12"/>
    <p:sldId id="283" r:id="rId13"/>
    <p:sldId id="285" r:id="rId14"/>
    <p:sldId id="286" r:id="rId15"/>
    <p:sldId id="265" r:id="rId16"/>
    <p:sldId id="275" r:id="rId17"/>
    <p:sldId id="266" r:id="rId18"/>
    <p:sldId id="277" r:id="rId19"/>
    <p:sldId id="284" r:id="rId20"/>
    <p:sldId id="278" r:id="rId21"/>
    <p:sldId id="282" r:id="rId22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651F"/>
    <a:srgbClr val="005024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294" autoAdjust="0"/>
    <p:restoredTop sz="94660" autoAdjust="0"/>
  </p:normalViewPr>
  <p:slideViewPr>
    <p:cSldViewPr>
      <p:cViewPr varScale="1">
        <p:scale>
          <a:sx n="73" d="100"/>
          <a:sy n="73" d="100"/>
        </p:scale>
        <p:origin x="-13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23CC9-8599-40C2-B83C-051F0C507C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DF3BC-E199-4D1D-9263-2C52015494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99164-58AD-4997-A150-394C75E762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54A5C-4585-4C76-B41F-B3CDCC1141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D14AC-CD3D-4EB4-B775-E9E2A79B34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E20B4-8453-4B02-BE08-C72E0AAD5A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36692-B0CD-4C4C-91B8-0898E94705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14292-C26F-49B6-A71B-F1F45297A3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6EEB7-9344-473D-9894-0D2F6B02DB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0BEC2-38D7-4B4D-B8AF-2417DEF2C8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3AF99-79BD-4CD5-B3C4-43478B6B94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EDBBAA-2DF8-4AB0-BE05-F46D4D464EF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sanka\Pictures\Рисуно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7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>
            <a:off x="323528" y="620688"/>
            <a:ext cx="5040560" cy="13681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39552" y="1052737"/>
            <a:ext cx="5184576" cy="15841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1" descr="C:\Users\Лиза\Desktop\книга памяти\112803845_lkjhgfd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269" y="476672"/>
            <a:ext cx="8753109" cy="6215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" y="836712"/>
            <a:ext cx="57961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</a:rPr>
              <a:t>«</a:t>
            </a:r>
            <a:r>
              <a:rPr lang="ru-RU" sz="4400" b="1" i="1" dirty="0" smtClean="0">
                <a:solidFill>
                  <a:srgbClr val="FF0000"/>
                </a:solidFill>
                <a:latin typeface="Constantia" pitchFamily="18" charset="0"/>
              </a:rPr>
              <a:t>История одного </a:t>
            </a:r>
            <a:r>
              <a:rPr lang="ru-RU" sz="4400" b="1" i="1" dirty="0">
                <a:solidFill>
                  <a:srgbClr val="FF0000"/>
                </a:solidFill>
                <a:latin typeface="Constantia" pitchFamily="18" charset="0"/>
              </a:rPr>
              <a:t>солдата…»</a:t>
            </a:r>
            <a:endParaRPr lang="ru-RU" sz="44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907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48680"/>
            <a:ext cx="84902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Constantia" pitchFamily="18" charset="0"/>
              </a:rPr>
              <a:t>   В </a:t>
            </a:r>
            <a:r>
              <a:rPr lang="ru-RU" sz="2400" b="1" dirty="0">
                <a:latin typeface="Constantia" pitchFamily="18" charset="0"/>
              </a:rPr>
              <a:t>1960 году </a:t>
            </a:r>
            <a:r>
              <a:rPr lang="ru-RU" sz="2400" b="1" dirty="0" smtClean="0">
                <a:latin typeface="Constantia" pitchFamily="18" charset="0"/>
              </a:rPr>
              <a:t> Матвей Иванович вместе с семьёй переезжает опять на Урал в посёлок Красноярка. Работает </a:t>
            </a:r>
            <a:r>
              <a:rPr lang="ru-RU" sz="2400" b="1" dirty="0">
                <a:latin typeface="Constantia" pitchFamily="18" charset="0"/>
              </a:rPr>
              <a:t>слесарем на нижнем </a:t>
            </a:r>
            <a:r>
              <a:rPr lang="ru-RU" sz="2400" b="1" dirty="0" smtClean="0">
                <a:latin typeface="Constantia" pitchFamily="18" charset="0"/>
              </a:rPr>
              <a:t>складе при деревообрабатывающем заводе.  Мой прадед увлекался живописью, резьбой по дереву. </a:t>
            </a:r>
            <a:r>
              <a:rPr lang="ru-RU" sz="2400" b="1" dirty="0">
                <a:latin typeface="Constantia" pitchFamily="18" charset="0"/>
              </a:rPr>
              <a:t>Люди знавшие </a:t>
            </a:r>
            <a:r>
              <a:rPr lang="ru-RU" sz="2400" b="1" dirty="0" smtClean="0">
                <a:latin typeface="Constantia" pitchFamily="18" charset="0"/>
              </a:rPr>
              <a:t>его, отзывались о нём </a:t>
            </a:r>
            <a:r>
              <a:rPr lang="ru-RU" sz="2400" b="1" dirty="0">
                <a:latin typeface="Constantia" pitchFamily="18" charset="0"/>
              </a:rPr>
              <a:t>как об одарённом художнике. </a:t>
            </a:r>
            <a:endParaRPr lang="ru-RU" sz="2400" b="1" i="1" dirty="0">
              <a:latin typeface="Constantia" pitchFamily="18" charset="0"/>
            </a:endParaRPr>
          </a:p>
          <a:p>
            <a:pPr algn="just"/>
            <a:endParaRPr lang="ru-RU" sz="2400" b="1" i="1" dirty="0">
              <a:latin typeface="Constantia" pitchFamily="18" charset="0"/>
            </a:endParaRPr>
          </a:p>
        </p:txBody>
      </p:sp>
      <p:pic>
        <p:nvPicPr>
          <p:cNvPr id="7" name="Picture 3" descr="C:\Documents and Settings\user\Рабочий стол\DSC01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214686"/>
            <a:ext cx="4452942" cy="34232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356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48680"/>
            <a:ext cx="8490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Constantia" pitchFamily="18" charset="0"/>
              </a:rPr>
              <a:t>   </a:t>
            </a:r>
            <a:endParaRPr lang="ru-RU" sz="2400" b="1" i="1" dirty="0">
              <a:latin typeface="Constantia" pitchFamily="18" charset="0"/>
            </a:endParaRPr>
          </a:p>
        </p:txBody>
      </p:sp>
      <p:pic>
        <p:nvPicPr>
          <p:cNvPr id="4098" name="Picture 2" descr="C:\Users\гн\Pictures\рощ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500306"/>
            <a:ext cx="5119695" cy="4120282"/>
          </a:xfrm>
          <a:prstGeom prst="rect">
            <a:avLst/>
          </a:prstGeom>
          <a:noFill/>
        </p:spPr>
      </p:pic>
      <p:pic>
        <p:nvPicPr>
          <p:cNvPr id="8" name="Picture 4" descr="C:\Documents and Settings\user\Рабочий стол\DSC015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66"/>
            <a:ext cx="4643471" cy="3316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356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48680"/>
            <a:ext cx="8490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Constantia" pitchFamily="18" charset="0"/>
              </a:rPr>
              <a:t>   </a:t>
            </a:r>
            <a:endParaRPr lang="ru-RU" sz="2400" b="1" i="1" dirty="0">
              <a:latin typeface="Constantia" pitchFamily="18" charset="0"/>
            </a:endParaRP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43699" y="964080"/>
            <a:ext cx="5429288" cy="407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392630" y="1892772"/>
            <a:ext cx="5429288" cy="407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5356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48680"/>
            <a:ext cx="8490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Constantia" pitchFamily="18" charset="0"/>
              </a:rPr>
              <a:t>   </a:t>
            </a:r>
            <a:endParaRPr lang="ru-RU" sz="2400" b="1" i="1" dirty="0">
              <a:latin typeface="Constantia" pitchFamily="18" charset="0"/>
            </a:endParaRPr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8143932" cy="61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5356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9" y="785794"/>
            <a:ext cx="867762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Constantia" pitchFamily="18" charset="0"/>
              </a:rPr>
              <a:t>      Давно уже отгремели последние взрывы, но память о войне не покидала Матвея Ивановича. Мысль об увековечивании памяти земляков появилась у него сразу после войны. Долго он работал над этой идеей. Словом, когда сельский Совет впервые поставил вопрос о строительстве обелиска к Юбилею Победы, проект его у Матвея Ивановича уже был готов.  Но в то время «самостоятельность в этом деле» проявлять запретили…</a:t>
            </a:r>
          </a:p>
          <a:p>
            <a:pPr algn="just"/>
            <a:r>
              <a:rPr lang="ru-RU" sz="2400" b="1" i="1" dirty="0" smtClean="0">
                <a:latin typeface="Constantia" pitchFamily="18" charset="0"/>
              </a:rPr>
              <a:t>       Только  весной 1970 года снова вернулись к этому вопросу, одобрили эскизы и приступили к строительству. Матвей Иванович был и прорабом и </a:t>
            </a:r>
          </a:p>
          <a:p>
            <a:pPr algn="just"/>
            <a:r>
              <a:rPr lang="ru-RU" sz="2400" b="1" i="1" dirty="0" smtClean="0">
                <a:latin typeface="Constantia" pitchFamily="18" charset="0"/>
              </a:rPr>
              <a:t> каменщиком и простым рабочим на этой стройке. Всё делал основательно, надолго и со вкусом. Чем и память о себе оставил хорошую.</a:t>
            </a:r>
            <a:endParaRPr lang="ru-RU" sz="2400" b="1" i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837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42852"/>
            <a:ext cx="8778263" cy="422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onstantia" pitchFamily="18" charset="0"/>
              </a:rPr>
              <a:t>   </a:t>
            </a:r>
            <a:r>
              <a:rPr lang="ru-RU" sz="2400" b="1" dirty="0" smtClean="0">
                <a:latin typeface="Constantia" pitchFamily="18" charset="0"/>
              </a:rPr>
              <a:t> </a:t>
            </a:r>
            <a:r>
              <a:rPr lang="ru-RU" sz="2400" b="1" dirty="0">
                <a:latin typeface="Constantia" pitchFamily="18" charset="0"/>
              </a:rPr>
              <a:t>Имена 76 Красноярцев были отлиты  на чугунных плитах </a:t>
            </a:r>
            <a:r>
              <a:rPr lang="ru-RU" sz="2400" b="1" dirty="0" smtClean="0">
                <a:latin typeface="Constantia" pitchFamily="18" charset="0"/>
              </a:rPr>
              <a:t>обелиска, а в основание была замурована капсула с наказом от ветеранов будущим поколениям. И вот наступил долгожданный день. 7 ноября 1970 года состоялось открытие обелиска. На открытие Обелиска приехали жители посёлка с разных уголков России. С Украины, Белоруссии с </a:t>
            </a:r>
            <a:r>
              <a:rPr lang="ru-RU" sz="2400" b="1" dirty="0" err="1" smtClean="0">
                <a:latin typeface="Constantia" pitchFamily="18" charset="0"/>
              </a:rPr>
              <a:t>Казахстана.Люди</a:t>
            </a:r>
            <a:r>
              <a:rPr lang="ru-RU" sz="2400" b="1" dirty="0" smtClean="0">
                <a:latin typeface="Constantia" pitchFamily="18" charset="0"/>
              </a:rPr>
              <a:t> и плакали и радовались Вот уже много десятилетий  </a:t>
            </a:r>
            <a:r>
              <a:rPr lang="ru-RU" sz="2400" b="1" dirty="0">
                <a:latin typeface="Constantia" pitchFamily="18" charset="0"/>
              </a:rPr>
              <a:t>напоминает всем о том , что на этой мирной земле надо быть бдительными, готовыми встать на защиту своей Родины так, как они , чья память увековечена на обелиске </a:t>
            </a:r>
            <a:r>
              <a:rPr lang="ru-RU" sz="2400" b="1" dirty="0" smtClean="0">
                <a:latin typeface="Constantia" pitchFamily="18" charset="0"/>
              </a:rPr>
              <a:t>.</a:t>
            </a:r>
            <a:endParaRPr lang="ru-RU" sz="2400" b="1" i="1" dirty="0">
              <a:latin typeface="Constant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14818"/>
            <a:ext cx="3840654" cy="25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14818"/>
            <a:ext cx="3701774" cy="25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8071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0"/>
            <a:ext cx="4357718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                         </a:t>
            </a:r>
            <a:r>
              <a:rPr lang="ru-RU" sz="2000" b="1" dirty="0" smtClean="0">
                <a:latin typeface="Constantia" pitchFamily="18" charset="0"/>
              </a:rPr>
              <a:t>Обелиск</a:t>
            </a:r>
            <a:r>
              <a:rPr lang="ru-RU" sz="2000" b="1" dirty="0">
                <a:latin typeface="Constantia" pitchFamily="18" charset="0"/>
              </a:rPr>
              <a:t>.</a:t>
            </a:r>
          </a:p>
          <a:p>
            <a:r>
              <a:rPr lang="ru-RU" b="1" dirty="0">
                <a:latin typeface="Constantia" pitchFamily="18" charset="0"/>
              </a:rPr>
              <a:t>Стоит обелиск у железной дороги.</a:t>
            </a:r>
          </a:p>
          <a:p>
            <a:r>
              <a:rPr lang="ru-RU" b="1" dirty="0">
                <a:latin typeface="Constantia" pitchFamily="18" charset="0"/>
              </a:rPr>
              <a:t>Он память о тех, кто погиб в ту войну.</a:t>
            </a:r>
          </a:p>
          <a:p>
            <a:r>
              <a:rPr lang="ru-RU" b="1" dirty="0">
                <a:latin typeface="Constantia" pitchFamily="18" charset="0"/>
              </a:rPr>
              <a:t>Из окон вагонов его видят многие,</a:t>
            </a:r>
          </a:p>
          <a:p>
            <a:r>
              <a:rPr lang="ru-RU" b="1" dirty="0">
                <a:latin typeface="Constantia" pitchFamily="18" charset="0"/>
              </a:rPr>
              <a:t>Я женщину помню одну.</a:t>
            </a:r>
          </a:p>
          <a:p>
            <a:r>
              <a:rPr lang="ru-RU" b="1" dirty="0">
                <a:latin typeface="Constantia" pitchFamily="18" charset="0"/>
              </a:rPr>
              <a:t> </a:t>
            </a:r>
          </a:p>
          <a:p>
            <a:r>
              <a:rPr lang="ru-RU" b="1" dirty="0">
                <a:latin typeface="Constantia" pitchFamily="18" charset="0"/>
              </a:rPr>
              <a:t>Она мне сказала как-то давно:</a:t>
            </a:r>
          </a:p>
          <a:p>
            <a:r>
              <a:rPr lang="ru-RU" b="1" dirty="0">
                <a:latin typeface="Constantia" pitchFamily="18" charset="0"/>
              </a:rPr>
              <a:t>"Когда проезжаю я станцию вашу,</a:t>
            </a:r>
          </a:p>
          <a:p>
            <a:r>
              <a:rPr lang="ru-RU" b="1" dirty="0">
                <a:latin typeface="Constantia" pitchFamily="18" charset="0"/>
              </a:rPr>
              <a:t>Стараюсь всегда увидеть в окно</a:t>
            </a:r>
          </a:p>
          <a:p>
            <a:r>
              <a:rPr lang="ru-RU" b="1" dirty="0">
                <a:latin typeface="Constantia" pitchFamily="18" charset="0"/>
              </a:rPr>
              <a:t>Чудесный ваш памятник, нет его краше".</a:t>
            </a:r>
          </a:p>
          <a:p>
            <a:r>
              <a:rPr lang="ru-RU" b="1" dirty="0">
                <a:latin typeface="Constantia" pitchFamily="18" charset="0"/>
              </a:rPr>
              <a:t> </a:t>
            </a:r>
          </a:p>
          <a:p>
            <a:r>
              <a:rPr lang="ru-RU" b="1" dirty="0">
                <a:latin typeface="Constantia" pitchFamily="18" charset="0"/>
              </a:rPr>
              <a:t>И эти слова человека неблизкого,</a:t>
            </a:r>
          </a:p>
          <a:p>
            <a:r>
              <a:rPr lang="ru-RU" b="1" dirty="0">
                <a:latin typeface="Constantia" pitchFamily="18" charset="0"/>
              </a:rPr>
              <a:t>И школьные строчки дороже всего:</a:t>
            </a:r>
          </a:p>
          <a:p>
            <a:r>
              <a:rPr lang="ru-RU" b="1" dirty="0">
                <a:latin typeface="Constantia" pitchFamily="18" charset="0"/>
              </a:rPr>
              <a:t>"Горжусь, что на плитах того обелиска</a:t>
            </a:r>
          </a:p>
          <a:p>
            <a:r>
              <a:rPr lang="ru-RU" b="1" dirty="0">
                <a:latin typeface="Constantia" pitchFamily="18" charset="0"/>
              </a:rPr>
              <a:t>Фамилия дедушки есть моего".</a:t>
            </a:r>
          </a:p>
          <a:p>
            <a:r>
              <a:rPr lang="ru-RU" b="1" dirty="0">
                <a:latin typeface="Constantia" pitchFamily="18" charset="0"/>
              </a:rPr>
              <a:t> </a:t>
            </a:r>
          </a:p>
          <a:p>
            <a:r>
              <a:rPr lang="ru-RU" b="1" dirty="0">
                <a:latin typeface="Constantia" pitchFamily="18" charset="0"/>
              </a:rPr>
              <a:t>Мы были едины в войне и в победе</a:t>
            </a:r>
          </a:p>
          <a:p>
            <a:r>
              <a:rPr lang="ru-RU" b="1" dirty="0">
                <a:latin typeface="Constantia" pitchFamily="18" charset="0"/>
              </a:rPr>
              <a:t>И памятник строили сообща.</a:t>
            </a:r>
          </a:p>
          <a:p>
            <a:r>
              <a:rPr lang="ru-RU" b="1" dirty="0">
                <a:latin typeface="Constantia" pitchFamily="18" charset="0"/>
              </a:rPr>
              <a:t>Пусть дети и взрослые помнят о дедах,</a:t>
            </a:r>
          </a:p>
          <a:p>
            <a:r>
              <a:rPr lang="ru-RU" b="1" dirty="0">
                <a:latin typeface="Constantia" pitchFamily="18" charset="0"/>
              </a:rPr>
              <a:t>И пусть равнодушной не будет душа</a:t>
            </a:r>
            <a:r>
              <a:rPr lang="ru-RU" sz="2000" b="1" dirty="0" smtClean="0">
                <a:latin typeface="Constantia" pitchFamily="18" charset="0"/>
              </a:rPr>
              <a:t>!</a:t>
            </a:r>
            <a:endParaRPr lang="ru-RU" sz="2000" b="1" dirty="0">
              <a:latin typeface="Constantia" pitchFamily="18" charset="0"/>
            </a:endParaRPr>
          </a:p>
        </p:txBody>
      </p:sp>
      <p:pic>
        <p:nvPicPr>
          <p:cNvPr id="5" name="Picture 4" descr="Обелис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9" y="285728"/>
            <a:ext cx="4357718" cy="635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8699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sanka\Pictures\Рисуно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70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Cj043577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3113584"/>
            <a:ext cx="564360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F:\1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428605"/>
            <a:ext cx="3500462" cy="4857784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908720"/>
            <a:ext cx="45365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Constantia" pitchFamily="18" charset="0"/>
              </a:rPr>
              <a:t>          </a:t>
            </a:r>
            <a:r>
              <a:rPr lang="ru-RU" sz="2800" b="1" dirty="0">
                <a:latin typeface="Constantia" pitchFamily="18" charset="0"/>
              </a:rPr>
              <a:t>Давно нет Матвея Ивановича, но </a:t>
            </a:r>
            <a:r>
              <a:rPr lang="ru-RU" sz="2800" b="1" dirty="0" smtClean="0">
                <a:latin typeface="Constantia" pitchFamily="18" charset="0"/>
              </a:rPr>
              <a:t>память </a:t>
            </a:r>
            <a:r>
              <a:rPr lang="ru-RU" sz="2800" b="1" dirty="0">
                <a:latin typeface="Constantia" pitchFamily="18" charset="0"/>
              </a:rPr>
              <a:t>о нём жива. Мы не должны забывать своё прошлое и свою историю. Без прошлого нет будущего.</a:t>
            </a:r>
          </a:p>
        </p:txBody>
      </p:sp>
    </p:spTree>
    <p:extLst>
      <p:ext uri="{BB962C8B-B14F-4D97-AF65-F5344CB8AC3E}">
        <p14:creationId xmlns:p14="http://schemas.microsoft.com/office/powerpoint/2010/main" xmlns="" val="40388387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48680"/>
            <a:ext cx="8490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Constantia" pitchFamily="18" charset="0"/>
              </a:rPr>
              <a:t>   </a:t>
            </a:r>
            <a:endParaRPr lang="ru-RU" sz="2400" b="1" i="1" dirty="0">
              <a:latin typeface="Constantia" pitchFamily="18" charset="0"/>
            </a:endParaRPr>
          </a:p>
        </p:txBody>
      </p:sp>
      <p:pic>
        <p:nvPicPr>
          <p:cNvPr id="5122" name="Picture 2" descr="http://imgs.tuts.dragoart.com/how-to-draw-an-oak-tree_1_000000001807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8572560" cy="664371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857620" y="5500702"/>
            <a:ext cx="2071702" cy="7143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Матвей </a:t>
            </a:r>
          </a:p>
          <a:p>
            <a:pPr algn="ctr"/>
            <a:r>
              <a:rPr lang="ru-RU" sz="2400" b="1" i="1" dirty="0" smtClean="0"/>
              <a:t>Иванович</a:t>
            </a:r>
            <a:endParaRPr lang="ru-RU" sz="2400" b="1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29190" y="4143380"/>
            <a:ext cx="1785950" cy="7143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Александр</a:t>
            </a:r>
            <a:endParaRPr lang="ru-RU" sz="2000" b="1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58016" y="4000504"/>
            <a:ext cx="1785950" cy="7143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Галина</a:t>
            </a:r>
            <a:endParaRPr lang="ru-RU" sz="2000" b="1" i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 flipH="1">
            <a:off x="2714612" y="4143380"/>
            <a:ext cx="1928826" cy="7143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Николай</a:t>
            </a:r>
            <a:endParaRPr lang="ru-RU" sz="2000" b="1" i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1472" y="4000504"/>
            <a:ext cx="1928826" cy="7143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Валентина</a:t>
            </a:r>
            <a:endParaRPr lang="ru-RU" sz="2000" b="1" i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15140" y="3071810"/>
            <a:ext cx="1643074" cy="571504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Александр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 flipH="1">
            <a:off x="5572132" y="2500306"/>
            <a:ext cx="1571636" cy="500066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Николай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 flipH="1">
            <a:off x="4643438" y="3071810"/>
            <a:ext cx="1714512" cy="571504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Оксана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 flipH="1">
            <a:off x="3143240" y="2500306"/>
            <a:ext cx="1500198" cy="500066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Алексей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 flipH="1">
            <a:off x="2285984" y="3071810"/>
            <a:ext cx="1643074" cy="571504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Дмитрий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 flipH="1">
            <a:off x="571472" y="3071810"/>
            <a:ext cx="1500198" cy="571504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Павел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 flipH="1">
            <a:off x="6000760" y="1142984"/>
            <a:ext cx="1643074" cy="428628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Дмитрий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 flipH="1">
            <a:off x="4714876" y="1785926"/>
            <a:ext cx="1357322" cy="571504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Савелий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 flipH="1">
            <a:off x="6858016" y="1714488"/>
            <a:ext cx="1428760" cy="500066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Матвей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 flipH="1">
            <a:off x="2786050" y="1643050"/>
            <a:ext cx="1357322" cy="571504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Софья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 flipH="1">
            <a:off x="3571868" y="1000108"/>
            <a:ext cx="1428760" cy="571504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Михаил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 flipH="1">
            <a:off x="1928794" y="1000108"/>
            <a:ext cx="1285884" cy="500066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err="1" smtClean="0">
                <a:solidFill>
                  <a:srgbClr val="7030A0"/>
                </a:solidFill>
              </a:rPr>
              <a:t>Ульяна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 flipH="1">
            <a:off x="285720" y="2357430"/>
            <a:ext cx="1643074" cy="500066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Виктория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 flipH="1">
            <a:off x="857224" y="1643050"/>
            <a:ext cx="1714512" cy="571504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Анастасия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cxnSp>
        <p:nvCxnSpPr>
          <p:cNvPr id="37" name="Соединительная линия уступом 36"/>
          <p:cNvCxnSpPr/>
          <p:nvPr/>
        </p:nvCxnSpPr>
        <p:spPr>
          <a:xfrm rot="5400000">
            <a:off x="5393539" y="4893481"/>
            <a:ext cx="642942" cy="571501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/>
          <p:nvPr/>
        </p:nvCxnSpPr>
        <p:spPr>
          <a:xfrm rot="10800000" flipV="1">
            <a:off x="6000760" y="4786322"/>
            <a:ext cx="2000264" cy="107157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/>
          <p:nvPr/>
        </p:nvCxnSpPr>
        <p:spPr>
          <a:xfrm>
            <a:off x="1285852" y="4786322"/>
            <a:ext cx="2500330" cy="100013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/>
          <p:nvPr/>
        </p:nvCxnSpPr>
        <p:spPr>
          <a:xfrm rot="16200000" flipH="1">
            <a:off x="3643306" y="4857760"/>
            <a:ext cx="642942" cy="64294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000100" y="3643314"/>
            <a:ext cx="785818" cy="35719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928927" y="3643316"/>
            <a:ext cx="500067" cy="50006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3536149" y="3321843"/>
            <a:ext cx="1143008" cy="50006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endCxn id="11" idx="0"/>
          </p:cNvCxnSpPr>
          <p:nvPr/>
        </p:nvCxnSpPr>
        <p:spPr>
          <a:xfrm>
            <a:off x="5286382" y="3643316"/>
            <a:ext cx="535783" cy="50006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5893603" y="3393281"/>
            <a:ext cx="1071570" cy="28575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7215208" y="3643316"/>
            <a:ext cx="785815" cy="35719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endCxn id="21" idx="0"/>
          </p:cNvCxnSpPr>
          <p:nvPr/>
        </p:nvCxnSpPr>
        <p:spPr>
          <a:xfrm rot="5400000">
            <a:off x="5893603" y="2035959"/>
            <a:ext cx="928694" cy="1588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10800000" flipV="1">
            <a:off x="6786578" y="2214554"/>
            <a:ext cx="642942" cy="285752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5400000">
            <a:off x="4857752" y="2714620"/>
            <a:ext cx="714380" cy="1588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>
            <a:off x="3893339" y="1821645"/>
            <a:ext cx="928694" cy="428628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stCxn id="23" idx="0"/>
            <a:endCxn id="29" idx="2"/>
          </p:cNvCxnSpPr>
          <p:nvPr/>
        </p:nvCxnSpPr>
        <p:spPr>
          <a:xfrm rot="16200000" flipV="1">
            <a:off x="3536149" y="2143116"/>
            <a:ext cx="285752" cy="428628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 flipH="1" flipV="1">
            <a:off x="1928794" y="2214554"/>
            <a:ext cx="1500198" cy="71438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1714480" y="2428868"/>
            <a:ext cx="857256" cy="428628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stCxn id="32" idx="2"/>
          </p:cNvCxnSpPr>
          <p:nvPr/>
        </p:nvCxnSpPr>
        <p:spPr>
          <a:xfrm rot="16200000" flipH="1">
            <a:off x="1232273" y="2732479"/>
            <a:ext cx="214314" cy="464347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Прямоугольник 110"/>
          <p:cNvSpPr/>
          <p:nvPr/>
        </p:nvSpPr>
        <p:spPr>
          <a:xfrm>
            <a:off x="357158" y="6357958"/>
            <a:ext cx="8501122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Скругленный прямоугольник 113"/>
          <p:cNvSpPr/>
          <p:nvPr/>
        </p:nvSpPr>
        <p:spPr>
          <a:xfrm flipH="1">
            <a:off x="7429520" y="2500306"/>
            <a:ext cx="1428760" cy="500066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Андрей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cxnSp>
        <p:nvCxnSpPr>
          <p:cNvPr id="116" name="Прямая соединительная линия 115"/>
          <p:cNvCxnSpPr/>
          <p:nvPr/>
        </p:nvCxnSpPr>
        <p:spPr>
          <a:xfrm rot="5400000">
            <a:off x="7929586" y="3286124"/>
            <a:ext cx="928694" cy="50006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5356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876"/>
            <a:ext cx="9540875" cy="69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347997" y="548680"/>
            <a:ext cx="568178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Constantia" pitchFamily="18" charset="0"/>
              </a:rPr>
              <a:t>Матвеяобласти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>
                <a:latin typeface="Constantia" pitchFamily="18" charset="0"/>
              </a:rPr>
              <a:t>в </a:t>
            </a:r>
            <a:r>
              <a:rPr lang="ru-RU" b="1" dirty="0" smtClean="0">
                <a:latin typeface="Constantia" pitchFamily="18" charset="0"/>
              </a:rPr>
              <a:t>городе Арзамас. </a:t>
            </a:r>
            <a:r>
              <a:rPr lang="ru-RU" b="1" dirty="0">
                <a:latin typeface="Constantia" pitchFamily="18" charset="0"/>
              </a:rPr>
              <a:t>Приехал на Урал в </a:t>
            </a:r>
            <a:r>
              <a:rPr lang="ru-RU" b="1" dirty="0" smtClean="0">
                <a:latin typeface="Constantia" pitchFamily="18" charset="0"/>
              </a:rPr>
              <a:t>1938году, закончил </a:t>
            </a:r>
            <a:r>
              <a:rPr lang="ru-RU" b="1" dirty="0">
                <a:latin typeface="Constantia" pitchFamily="18" charset="0"/>
              </a:rPr>
              <a:t>ФЗУ и работал  на </a:t>
            </a:r>
            <a:r>
              <a:rPr lang="ru-RU" b="1" dirty="0" err="1">
                <a:latin typeface="Constantia" pitchFamily="18" charset="0"/>
              </a:rPr>
              <a:t>Надежденском</a:t>
            </a:r>
            <a:r>
              <a:rPr lang="ru-RU" b="1" dirty="0">
                <a:latin typeface="Constantia" pitchFamily="18" charset="0"/>
              </a:rPr>
              <a:t> заводе. Осенью 1941 года он добровольцем ушёл на фронт. Дошёл до Сталинграда </a:t>
            </a:r>
            <a:r>
              <a:rPr lang="ru-RU" b="1" dirty="0" smtClean="0">
                <a:latin typeface="Constantia" pitchFamily="18" charset="0"/>
              </a:rPr>
              <a:t>.</a:t>
            </a:r>
          </a:p>
          <a:p>
            <a:pPr algn="just"/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smtClean="0">
                <a:latin typeface="Constantia" pitchFamily="18" charset="0"/>
              </a:rPr>
              <a:t>     Выходя из окружения, мой прадед был </a:t>
            </a:r>
            <a:r>
              <a:rPr lang="ru-RU" b="1" dirty="0">
                <a:latin typeface="Constantia" pitchFamily="18" charset="0"/>
              </a:rPr>
              <a:t>ранен и попал в плен. </a:t>
            </a:r>
            <a:r>
              <a:rPr lang="ru-RU" b="1" dirty="0" smtClean="0">
                <a:latin typeface="Constantia" pitchFamily="18" charset="0"/>
              </a:rPr>
              <a:t>Зимой, в морозы </a:t>
            </a:r>
            <a:r>
              <a:rPr lang="ru-RU" b="1" dirty="0">
                <a:latin typeface="Constantia" pitchFamily="18" charset="0"/>
              </a:rPr>
              <a:t>пленных выводили из бараков на улицу босиком. У </a:t>
            </a:r>
            <a:r>
              <a:rPr lang="ru-RU" b="1" dirty="0" smtClean="0">
                <a:latin typeface="Constantia" pitchFamily="18" charset="0"/>
              </a:rPr>
              <a:t>деда Матвея началась </a:t>
            </a:r>
            <a:r>
              <a:rPr lang="ru-RU" b="1" dirty="0">
                <a:latin typeface="Constantia" pitchFamily="18" charset="0"/>
              </a:rPr>
              <a:t>гангрена </a:t>
            </a:r>
            <a:r>
              <a:rPr lang="ru-RU" b="1" dirty="0" smtClean="0">
                <a:latin typeface="Constantia" pitchFamily="18" charset="0"/>
              </a:rPr>
              <a:t>ног. Боли были настолько невыносимыми, что он </a:t>
            </a:r>
            <a:r>
              <a:rPr lang="ru-RU" b="1" dirty="0">
                <a:latin typeface="Constantia" pitchFamily="18" charset="0"/>
              </a:rPr>
              <a:t>потерял сознание и </a:t>
            </a:r>
            <a:r>
              <a:rPr lang="ru-RU" b="1" dirty="0" smtClean="0">
                <a:latin typeface="Constantia" pitchFamily="18" charset="0"/>
              </a:rPr>
              <a:t>немцы ,считая </a:t>
            </a:r>
            <a:r>
              <a:rPr lang="ru-RU" b="1" dirty="0">
                <a:latin typeface="Constantia" pitchFamily="18" charset="0"/>
              </a:rPr>
              <a:t>его </a:t>
            </a:r>
            <a:r>
              <a:rPr lang="ru-RU" b="1" dirty="0" smtClean="0">
                <a:latin typeface="Constantia" pitchFamily="18" charset="0"/>
              </a:rPr>
              <a:t>неспособным выжить, вместе </a:t>
            </a:r>
            <a:r>
              <a:rPr lang="ru-RU" b="1" dirty="0">
                <a:latin typeface="Constantia" pitchFamily="18" charset="0"/>
              </a:rPr>
              <a:t>с мёртвыми </a:t>
            </a:r>
            <a:r>
              <a:rPr lang="ru-RU" b="1" dirty="0" smtClean="0">
                <a:latin typeface="Constantia" pitchFamily="18" charset="0"/>
              </a:rPr>
              <a:t>выбросили его  </a:t>
            </a:r>
            <a:r>
              <a:rPr lang="ru-RU" b="1" dirty="0">
                <a:latin typeface="Constantia" pitchFamily="18" charset="0"/>
              </a:rPr>
              <a:t>в овраг. </a:t>
            </a:r>
            <a:r>
              <a:rPr lang="ru-RU" b="1" dirty="0" smtClean="0">
                <a:latin typeface="Constantia" pitchFamily="18" charset="0"/>
              </a:rPr>
              <a:t>Ночью </a:t>
            </a:r>
            <a:r>
              <a:rPr lang="ru-RU" b="1" dirty="0">
                <a:latin typeface="Constantia" pitchFamily="18" charset="0"/>
              </a:rPr>
              <a:t>жители этого села на лошадях  </a:t>
            </a:r>
            <a:r>
              <a:rPr lang="ru-RU" b="1" dirty="0" smtClean="0">
                <a:latin typeface="Constantia" pitchFamily="18" charset="0"/>
              </a:rPr>
              <a:t>вывозили из оврага </a:t>
            </a:r>
            <a:r>
              <a:rPr lang="ru-RU" b="1" dirty="0">
                <a:latin typeface="Constantia" pitchFamily="18" charset="0"/>
              </a:rPr>
              <a:t>мёртвых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>
                <a:latin typeface="Constantia" pitchFamily="18" charset="0"/>
              </a:rPr>
              <a:t>и </a:t>
            </a:r>
            <a:r>
              <a:rPr lang="ru-RU" b="1" dirty="0" smtClean="0">
                <a:latin typeface="Constantia" pitchFamily="18" charset="0"/>
              </a:rPr>
              <a:t>хоронили.  Когда </a:t>
            </a:r>
            <a:r>
              <a:rPr lang="ru-RU" b="1" dirty="0">
                <a:latin typeface="Constantia" pitchFamily="18" charset="0"/>
              </a:rPr>
              <a:t>его клали на сани он застонал. Женщины привезли его  в </a:t>
            </a:r>
            <a:r>
              <a:rPr lang="ru-RU" b="1" dirty="0" smtClean="0">
                <a:latin typeface="Constantia" pitchFamily="18" charset="0"/>
              </a:rPr>
              <a:t>избу и перевязали ноги. </a:t>
            </a:r>
            <a:r>
              <a:rPr lang="ru-RU" b="1" dirty="0">
                <a:latin typeface="Constantia" pitchFamily="18" charset="0"/>
              </a:rPr>
              <a:t>А на утро наша армия освободила это село от фашистов. Матвею Ивановичу оказали первую помощь и  увезли в госпиталь. </a:t>
            </a:r>
            <a:endParaRPr lang="ru-RU" b="1" i="1" dirty="0">
              <a:latin typeface="Constantia" pitchFamily="18" charset="0"/>
            </a:endParaRPr>
          </a:p>
        </p:txBody>
      </p:sp>
      <p:pic>
        <p:nvPicPr>
          <p:cNvPr id="7" name="Picture 3" descr="C:\Documents and Settings\user\Рабочий стол\DSC01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8539"/>
            <a:ext cx="3810000" cy="2667000"/>
          </a:xfrm>
          <a:prstGeom prst="rect">
            <a:avLst/>
          </a:prstGeom>
          <a:noFill/>
        </p:spPr>
      </p:pic>
      <p:pic>
        <p:nvPicPr>
          <p:cNvPr id="8" name="Picture 4" descr="C:\Documents and Settings\user\Рабочий стол\DSC015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4005064"/>
            <a:ext cx="3733800" cy="2667000"/>
          </a:xfrm>
          <a:prstGeom prst="rect">
            <a:avLst/>
          </a:prstGeom>
          <a:noFill/>
        </p:spPr>
      </p:pic>
      <p:pic>
        <p:nvPicPr>
          <p:cNvPr id="5" name="Picture 5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15" y="-18539"/>
            <a:ext cx="9540875" cy="69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 rot="21152408">
            <a:off x="415504" y="3782298"/>
            <a:ext cx="7632848" cy="1241822"/>
          </a:xfrm>
          <a:ln w="12700"/>
        </p:spPr>
        <p:txBody>
          <a:bodyPr/>
          <a:lstStyle/>
          <a:p>
            <a:r>
              <a:rPr lang="ru-RU" sz="4400" b="1" dirty="0">
                <a:solidFill>
                  <a:schemeClr val="bg1"/>
                </a:solidFill>
                <a:latin typeface="Constantia" pitchFamily="18" charset="0"/>
              </a:rPr>
              <a:t>Нам  есть, что помнить!</a:t>
            </a:r>
            <a:br>
              <a:rPr lang="ru-RU" sz="4400" b="1" dirty="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4400" b="1" dirty="0">
                <a:solidFill>
                  <a:schemeClr val="bg1"/>
                </a:solidFill>
                <a:latin typeface="Constantia" pitchFamily="18" charset="0"/>
              </a:rPr>
              <a:t>Нам </a:t>
            </a:r>
            <a:r>
              <a:rPr lang="ru-RU" sz="4400" b="1" dirty="0" smtClean="0">
                <a:solidFill>
                  <a:schemeClr val="bg1"/>
                </a:solidFill>
                <a:latin typeface="Constantia" pitchFamily="18" charset="0"/>
              </a:rPr>
              <a:t>есть, кем </a:t>
            </a:r>
            <a:r>
              <a:rPr lang="ru-RU" sz="4400" b="1" dirty="0">
                <a:solidFill>
                  <a:schemeClr val="bg1"/>
                </a:solidFill>
                <a:latin typeface="Constantia" pitchFamily="18" charset="0"/>
              </a:rPr>
              <a:t>гордиться!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323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9992" y="0"/>
            <a:ext cx="4248472" cy="5561856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663300"/>
                </a:solidFill>
                <a:latin typeface="Georgia" pitchFamily="18" charset="0"/>
              </a:rPr>
              <a:t>Листая старые страницы</a:t>
            </a:r>
            <a:endParaRPr lang="ru-RU" sz="5400" b="1" i="1" dirty="0">
              <a:solidFill>
                <a:srgbClr val="663300"/>
              </a:solidFill>
              <a:latin typeface="Georgia" pitchFamily="18" charset="0"/>
            </a:endParaRPr>
          </a:p>
        </p:txBody>
      </p:sp>
      <p:pic>
        <p:nvPicPr>
          <p:cNvPr id="2" name="Picture 2" descr="F:\1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9" y="500042"/>
            <a:ext cx="4000527" cy="5615710"/>
          </a:xfrm>
          <a:prstGeom prst="rect">
            <a:avLst/>
          </a:prstGeom>
          <a:noFill/>
          <a:ln w="38100" cmpd="dbl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flipV="1">
            <a:off x="1967813" y="332656"/>
            <a:ext cx="12653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5637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sanka\Pictures\Рисуно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7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6600" b="1" i="1" dirty="0" smtClean="0">
                <a:latin typeface="Georgia" pitchFamily="18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6600" b="1" i="1" dirty="0" smtClean="0">
                <a:latin typeface="Georgia" pitchFamily="18" charset="0"/>
              </a:rPr>
              <a:t>за </a:t>
            </a:r>
          </a:p>
          <a:p>
            <a:pPr marL="0" indent="0" algn="ctr">
              <a:buNone/>
            </a:pPr>
            <a:r>
              <a:rPr lang="ru-RU" sz="6600" b="1" i="1" dirty="0" smtClean="0">
                <a:latin typeface="Georgia" pitchFamily="18" charset="0"/>
              </a:rPr>
              <a:t>внимание</a:t>
            </a:r>
            <a:endParaRPr lang="ru-RU" sz="6600" b="1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7385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67945" y="548680"/>
            <a:ext cx="46805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C00000"/>
                </a:solidFill>
              </a:rPr>
              <a:t>Естюнин</a:t>
            </a:r>
            <a:r>
              <a:rPr lang="ru-RU" sz="2800" b="1" i="1" dirty="0" smtClean="0">
                <a:solidFill>
                  <a:srgbClr val="C00000"/>
                </a:solidFill>
              </a:rPr>
              <a:t>  Матвей  Иванович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(1921-1975)</a:t>
            </a:r>
            <a:endParaRPr lang="ru-RU" sz="2800" b="1" i="1" dirty="0">
              <a:solidFill>
                <a:srgbClr val="C00000"/>
              </a:solidFill>
            </a:endParaRPr>
          </a:p>
          <a:p>
            <a:pPr algn="just"/>
            <a:r>
              <a:rPr lang="ru-RU" sz="2400" b="1" dirty="0" smtClean="0">
                <a:latin typeface="Constantia" pitchFamily="18" charset="0"/>
              </a:rPr>
              <a:t>      Матвей Иванович родился </a:t>
            </a:r>
            <a:r>
              <a:rPr lang="ru-RU" sz="2400" b="1" dirty="0">
                <a:latin typeface="Constantia" pitchFamily="18" charset="0"/>
              </a:rPr>
              <a:t>1921года в </a:t>
            </a:r>
            <a:r>
              <a:rPr lang="ru-RU" sz="2400" b="1" dirty="0" smtClean="0">
                <a:latin typeface="Constantia" pitchFamily="18" charset="0"/>
              </a:rPr>
              <a:t>Горьковской области </a:t>
            </a:r>
            <a:r>
              <a:rPr lang="ru-RU" sz="2400" b="1" dirty="0" err="1" smtClean="0">
                <a:latin typeface="Constantia" pitchFamily="18" charset="0"/>
              </a:rPr>
              <a:t>Лукояновском</a:t>
            </a:r>
            <a:r>
              <a:rPr lang="ru-RU" sz="2400" b="1" dirty="0" smtClean="0">
                <a:latin typeface="Constantia" pitchFamily="18" charset="0"/>
              </a:rPr>
              <a:t> р-не в д. </a:t>
            </a:r>
            <a:r>
              <a:rPr lang="ru-RU" sz="2400" b="1" dirty="0" err="1" smtClean="0">
                <a:latin typeface="Constantia" pitchFamily="18" charset="0"/>
              </a:rPr>
              <a:t>Ивняги</a:t>
            </a:r>
            <a:r>
              <a:rPr lang="ru-RU" sz="2400" b="1" dirty="0" smtClean="0">
                <a:latin typeface="Constantia" pitchFamily="18" charset="0"/>
              </a:rPr>
              <a:t>. В 1938 году он приехал </a:t>
            </a:r>
            <a:r>
              <a:rPr lang="ru-RU" sz="2400" b="1" dirty="0">
                <a:latin typeface="Constantia" pitchFamily="18" charset="0"/>
              </a:rPr>
              <a:t>на </a:t>
            </a:r>
            <a:r>
              <a:rPr lang="ru-RU" sz="2400" b="1" dirty="0" smtClean="0">
                <a:latin typeface="Constantia" pitchFamily="18" charset="0"/>
              </a:rPr>
              <a:t>Урал, закончил </a:t>
            </a:r>
            <a:r>
              <a:rPr lang="ru-RU" sz="2400" b="1" dirty="0">
                <a:latin typeface="Constantia" pitchFamily="18" charset="0"/>
              </a:rPr>
              <a:t>ФЗУ и работал </a:t>
            </a:r>
            <a:r>
              <a:rPr lang="ru-RU" sz="2400" b="1" dirty="0" smtClean="0">
                <a:latin typeface="Constantia" pitchFamily="18" charset="0"/>
              </a:rPr>
              <a:t>слесарем </a:t>
            </a:r>
            <a:r>
              <a:rPr lang="ru-RU" sz="2400" b="1" dirty="0">
                <a:latin typeface="Constantia" pitchFamily="18" charset="0"/>
              </a:rPr>
              <a:t>на </a:t>
            </a:r>
            <a:r>
              <a:rPr lang="ru-RU" sz="2400" b="1" dirty="0" err="1" smtClean="0">
                <a:latin typeface="Constantia" pitchFamily="18" charset="0"/>
              </a:rPr>
              <a:t>Надеждинском</a:t>
            </a:r>
            <a:r>
              <a:rPr lang="ru-RU" sz="2400" b="1" dirty="0" smtClean="0">
                <a:latin typeface="Constantia" pitchFamily="18" charset="0"/>
              </a:rPr>
              <a:t> заводе</a:t>
            </a:r>
            <a:r>
              <a:rPr lang="ru-RU" sz="2400" b="1" dirty="0">
                <a:latin typeface="Constantia" pitchFamily="18" charset="0"/>
              </a:rPr>
              <a:t>. Осенью 1941 года он добровольцем ушёл на фронт. Дошёл до Сталинграда </a:t>
            </a:r>
            <a:r>
              <a:rPr lang="ru-RU" sz="2400" b="1" dirty="0" smtClean="0">
                <a:latin typeface="Constantia" pitchFamily="18" charset="0"/>
              </a:rPr>
              <a:t>.</a:t>
            </a:r>
          </a:p>
          <a:p>
            <a:pPr algn="just"/>
            <a:r>
              <a:rPr lang="ru-RU" sz="2400" b="1" dirty="0">
                <a:latin typeface="Constantia" pitchFamily="18" charset="0"/>
              </a:rPr>
              <a:t> </a:t>
            </a:r>
            <a:r>
              <a:rPr lang="ru-RU" sz="2400" b="1" dirty="0" smtClean="0">
                <a:latin typeface="Constantia" pitchFamily="18" charset="0"/>
              </a:rPr>
              <a:t>     Выходя из окружения, Матвей Иванович  был </a:t>
            </a:r>
            <a:r>
              <a:rPr lang="ru-RU" sz="2400" b="1" dirty="0">
                <a:latin typeface="Constantia" pitchFamily="18" charset="0"/>
              </a:rPr>
              <a:t>ранен и попал в плен. </a:t>
            </a:r>
            <a:endParaRPr lang="ru-RU" sz="2400" b="1" i="1" dirty="0">
              <a:latin typeface="Constantia" pitchFamily="18" charset="0"/>
            </a:endParaRPr>
          </a:p>
        </p:txBody>
      </p:sp>
      <p:pic>
        <p:nvPicPr>
          <p:cNvPr id="5" name="Picture 2" descr="F:\1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326" y="548680"/>
            <a:ext cx="3315792" cy="4970765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Лиза\Desktop\книга памяти\e4aa2cf2cfb4[1]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880" y="5026083"/>
            <a:ext cx="3656610" cy="98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96958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8690" y="2132856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)</a:t>
            </a:r>
            <a:endParaRPr lang="ru-RU" sz="2000" i="1" dirty="0"/>
          </a:p>
        </p:txBody>
      </p:sp>
      <p:sp>
        <p:nvSpPr>
          <p:cNvPr id="4" name="Содержимое 1"/>
          <p:cNvSpPr txBox="1">
            <a:spLocks/>
          </p:cNvSpPr>
          <p:nvPr/>
        </p:nvSpPr>
        <p:spPr bwMode="auto">
          <a:xfrm>
            <a:off x="3923928" y="1524000"/>
            <a:ext cx="496855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dirty="0" smtClean="0"/>
              <a:t>По данным Генштаба вооруженных сил РФ, потери пленными в ВОВ составили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4 млн. 559 тыс. человек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smtClean="0"/>
              <a:t>Точно установлено, что из немецкого плена вернулись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1 836 562 человека.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Дальнейшая судьба их такая: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1 млн. </a:t>
            </a:r>
            <a:r>
              <a:rPr lang="ru-RU" dirty="0" smtClean="0"/>
              <a:t>отправлено для дальнейшего прохождения военной службы, </a:t>
            </a:r>
            <a:r>
              <a:rPr lang="ru-RU" dirty="0" smtClean="0">
                <a:solidFill>
                  <a:srgbClr val="C00000"/>
                </a:solidFill>
              </a:rPr>
              <a:t>600 тыс</a:t>
            </a:r>
            <a:r>
              <a:rPr lang="ru-RU" dirty="0" smtClean="0"/>
              <a:t>. – для работы в промышленности, более </a:t>
            </a:r>
            <a:r>
              <a:rPr lang="ru-RU" dirty="0" smtClean="0">
                <a:solidFill>
                  <a:srgbClr val="C00000"/>
                </a:solidFill>
              </a:rPr>
              <a:t>200 тыс. </a:t>
            </a:r>
            <a:r>
              <a:rPr lang="ru-RU" dirty="0" smtClean="0"/>
              <a:t>– в лагеря НКВД, как скомпрометировавших себя в плену. </a:t>
            </a:r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5003015" y="149935"/>
            <a:ext cx="382676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b="1" dirty="0" smtClean="0">
                <a:solidFill>
                  <a:srgbClr val="663300"/>
                </a:solidFill>
              </a:rPr>
              <a:t>ФАКТЫ войны.</a:t>
            </a:r>
            <a:br>
              <a:rPr lang="ru-RU" b="1" dirty="0" smtClean="0">
                <a:solidFill>
                  <a:srgbClr val="663300"/>
                </a:solidFill>
              </a:rPr>
            </a:br>
            <a:r>
              <a:rPr lang="ru-RU" sz="2200" b="1" dirty="0" smtClean="0">
                <a:solidFill>
                  <a:srgbClr val="663300"/>
                </a:solidFill>
              </a:rPr>
              <a:t>…о  фашистском плену.. </a:t>
            </a:r>
            <a:endParaRPr lang="ru-RU" sz="2200" b="1" dirty="0">
              <a:solidFill>
                <a:srgbClr val="663300"/>
              </a:solidFill>
            </a:endParaRPr>
          </a:p>
        </p:txBody>
      </p:sp>
      <p:pic>
        <p:nvPicPr>
          <p:cNvPr id="6" name="Picture 2" descr="kommari: кто виноват, что делать etc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912" y="404664"/>
            <a:ext cx="3850141" cy="2695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Из фашистского плена - да в Сибирь? &quot; Блог &quot; Фонтанка.р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462" y="3501008"/>
            <a:ext cx="375706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410648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7" y="1214422"/>
            <a:ext cx="83582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Constantia" pitchFamily="18" charset="0"/>
              </a:rPr>
              <a:t>        Зимой, в морозы </a:t>
            </a:r>
            <a:r>
              <a:rPr lang="ru-RU" sz="2000" b="1" dirty="0">
                <a:latin typeface="Constantia" pitchFamily="18" charset="0"/>
              </a:rPr>
              <a:t>пленных </a:t>
            </a:r>
            <a:r>
              <a:rPr lang="ru-RU" sz="2000" b="1" dirty="0" smtClean="0">
                <a:latin typeface="Constantia" pitchFamily="18" charset="0"/>
              </a:rPr>
              <a:t>выгоняли </a:t>
            </a:r>
            <a:r>
              <a:rPr lang="ru-RU" sz="2000" b="1" dirty="0">
                <a:latin typeface="Constantia" pitchFamily="18" charset="0"/>
              </a:rPr>
              <a:t>из бараков на улицу </a:t>
            </a:r>
            <a:r>
              <a:rPr lang="ru-RU" sz="2000" b="1" dirty="0" smtClean="0">
                <a:latin typeface="Constantia" pitchFamily="18" charset="0"/>
              </a:rPr>
              <a:t>босиком, и несколько часов держали на морозе. Мой прадед обморозил ноги, и у него  началась гангрена. Боли были настолько невыносимыми, что он </a:t>
            </a:r>
            <a:r>
              <a:rPr lang="ru-RU" sz="2000" b="1" dirty="0">
                <a:latin typeface="Constantia" pitchFamily="18" charset="0"/>
              </a:rPr>
              <a:t>потерял </a:t>
            </a:r>
            <a:r>
              <a:rPr lang="ru-RU" sz="2000" b="1" dirty="0" smtClean="0">
                <a:latin typeface="Constantia" pitchFamily="18" charset="0"/>
              </a:rPr>
              <a:t>сознание.  Гитлеровцы понимая, что он всё равно умрёт , </a:t>
            </a:r>
            <a:r>
              <a:rPr lang="ru-RU" sz="2000" b="1" dirty="0">
                <a:latin typeface="Constantia" pitchFamily="18" charset="0"/>
              </a:rPr>
              <a:t>выбросили </a:t>
            </a:r>
            <a:r>
              <a:rPr lang="ru-RU" sz="2000" b="1" dirty="0" smtClean="0">
                <a:latin typeface="Constantia" pitchFamily="18" charset="0"/>
              </a:rPr>
              <a:t> его вместе </a:t>
            </a:r>
            <a:r>
              <a:rPr lang="ru-RU" sz="2000" b="1" dirty="0">
                <a:latin typeface="Constantia" pitchFamily="18" charset="0"/>
              </a:rPr>
              <a:t>с </a:t>
            </a:r>
            <a:r>
              <a:rPr lang="ru-RU" sz="2000" b="1" dirty="0" smtClean="0">
                <a:latin typeface="Constantia" pitchFamily="18" charset="0"/>
              </a:rPr>
              <a:t>мёртвыми  </a:t>
            </a:r>
            <a:r>
              <a:rPr lang="ru-RU" sz="2000" b="1" dirty="0">
                <a:latin typeface="Constantia" pitchFamily="18" charset="0"/>
              </a:rPr>
              <a:t>в овраг. </a:t>
            </a:r>
            <a:r>
              <a:rPr lang="ru-RU" sz="2000" b="1" dirty="0" smtClean="0">
                <a:latin typeface="Constantia" pitchFamily="18" charset="0"/>
              </a:rPr>
              <a:t>Ночью женщины это села рискуя собой  на </a:t>
            </a:r>
            <a:r>
              <a:rPr lang="ru-RU" sz="2000" b="1" dirty="0">
                <a:latin typeface="Constantia" pitchFamily="18" charset="0"/>
              </a:rPr>
              <a:t>лошадях  </a:t>
            </a:r>
            <a:r>
              <a:rPr lang="ru-RU" sz="2000" b="1" dirty="0" smtClean="0">
                <a:latin typeface="Constantia" pitchFamily="18" charset="0"/>
              </a:rPr>
              <a:t>вывозили из оврага </a:t>
            </a:r>
            <a:r>
              <a:rPr lang="ru-RU" sz="2000" b="1" dirty="0">
                <a:latin typeface="Constantia" pitchFamily="18" charset="0"/>
              </a:rPr>
              <a:t>мёртвых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>
                <a:latin typeface="Constantia" pitchFamily="18" charset="0"/>
              </a:rPr>
              <a:t>и </a:t>
            </a:r>
            <a:r>
              <a:rPr lang="ru-RU" sz="2000" b="1" dirty="0" smtClean="0">
                <a:latin typeface="Constantia" pitchFamily="18" charset="0"/>
              </a:rPr>
              <a:t>хоронили.  Когда </a:t>
            </a:r>
            <a:r>
              <a:rPr lang="ru-RU" sz="2000" b="1" dirty="0">
                <a:latin typeface="Constantia" pitchFamily="18" charset="0"/>
              </a:rPr>
              <a:t>его клали на сани </a:t>
            </a:r>
            <a:r>
              <a:rPr lang="ru-RU" sz="2000" b="1" dirty="0" smtClean="0">
                <a:latin typeface="Constantia" pitchFamily="18" charset="0"/>
              </a:rPr>
              <a:t>Матвей Иванович  </a:t>
            </a:r>
            <a:r>
              <a:rPr lang="ru-RU" sz="2000" b="1" dirty="0">
                <a:latin typeface="Constantia" pitchFamily="18" charset="0"/>
              </a:rPr>
              <a:t>застонал. Женщины привезли его  в </a:t>
            </a:r>
            <a:r>
              <a:rPr lang="ru-RU" sz="2000" b="1" dirty="0" smtClean="0">
                <a:latin typeface="Constantia" pitchFamily="18" charset="0"/>
              </a:rPr>
              <a:t>избу обработали и перевязали ноги. А на утро наша армия освободила </a:t>
            </a:r>
            <a:r>
              <a:rPr lang="ru-RU" sz="2000" b="1" dirty="0">
                <a:latin typeface="Constantia" pitchFamily="18" charset="0"/>
              </a:rPr>
              <a:t>это село от фашистов. Матвею Ивановичу оказали первую помощь и </a:t>
            </a:r>
            <a:r>
              <a:rPr lang="ru-RU" sz="2000" b="1" dirty="0" smtClean="0">
                <a:latin typeface="Constantia" pitchFamily="18" charset="0"/>
              </a:rPr>
              <a:t>отправили в госпиталь в город Электросталь. </a:t>
            </a:r>
            <a:endParaRPr lang="ru-RU" sz="2000" b="1" i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50847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642918"/>
            <a:ext cx="4286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</a:t>
            </a:r>
            <a:r>
              <a:rPr lang="ru-RU" sz="2400" b="1" dirty="0" smtClean="0">
                <a:latin typeface="Constantia" pitchFamily="18" charset="0"/>
              </a:rPr>
              <a:t>После госпиталя, перенеся ампутацию пальцев на </a:t>
            </a:r>
            <a:r>
              <a:rPr lang="ru-RU" sz="2400" b="1" dirty="0">
                <a:latin typeface="Constantia" pitchFamily="18" charset="0"/>
              </a:rPr>
              <a:t>обеих </a:t>
            </a:r>
            <a:r>
              <a:rPr lang="ru-RU" sz="2400" b="1" dirty="0" smtClean="0">
                <a:latin typeface="Constantia" pitchFamily="18" charset="0"/>
              </a:rPr>
              <a:t>ногах, Матвей Иванович был комиссован. </a:t>
            </a:r>
            <a:r>
              <a:rPr lang="ru-RU" sz="2400" b="1" dirty="0">
                <a:latin typeface="Constantia" pitchFamily="18" charset="0"/>
              </a:rPr>
              <a:t>П</a:t>
            </a:r>
            <a:r>
              <a:rPr lang="ru-RU" sz="2400" b="1" dirty="0" smtClean="0">
                <a:latin typeface="Constantia" pitchFamily="18" charset="0"/>
              </a:rPr>
              <a:t>осле многочисленных проверок было выяснено, что он ничем не запятнал себя в плену  и ему было разрешено вернуться  домой в д. </a:t>
            </a:r>
            <a:r>
              <a:rPr lang="ru-RU" sz="2400" b="1" dirty="0" err="1" smtClean="0">
                <a:latin typeface="Constantia" pitchFamily="18" charset="0"/>
              </a:rPr>
              <a:t>Ивняги</a:t>
            </a:r>
            <a:r>
              <a:rPr lang="ru-RU" sz="2400" b="1" dirty="0" smtClean="0">
                <a:latin typeface="Constantia" pitchFamily="18" charset="0"/>
              </a:rPr>
              <a:t>. </a:t>
            </a:r>
          </a:p>
          <a:p>
            <a:pPr algn="just"/>
            <a:r>
              <a:rPr lang="ru-RU" sz="2400" dirty="0" smtClean="0">
                <a:latin typeface="Constantia" pitchFamily="18" charset="0"/>
              </a:rPr>
              <a:t>      </a:t>
            </a:r>
            <a:endParaRPr lang="ru-RU" b="1" i="1" dirty="0">
              <a:latin typeface="Constantia" pitchFamily="18" charset="0"/>
            </a:endParaRPr>
          </a:p>
        </p:txBody>
      </p:sp>
      <p:pic>
        <p:nvPicPr>
          <p:cNvPr id="2" name="Picture 2" descr="C:\Users\Oksanka\Desktop\Новая папка (2)\img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807560" cy="57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6532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9124" y="785794"/>
            <a:ext cx="42148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onstantia" pitchFamily="18" charset="0"/>
              </a:rPr>
              <a:t>Существует поверье: если молва человека «заживо» похоронит, то он проживёт долгую жизнь. Оказывается, пока мой прадед был в плену родным пришла похоронка, в которой говорилось, что он погиб 2 февраля 1943 года и был захоронен на хуторе Красногорском Ростовской области.</a:t>
            </a:r>
          </a:p>
          <a:p>
            <a:pPr algn="just"/>
            <a:r>
              <a:rPr lang="ru-RU" sz="2400" b="1" i="1" dirty="0">
                <a:latin typeface="Constantia" pitchFamily="18" charset="0"/>
              </a:rPr>
              <a:t> </a:t>
            </a:r>
            <a:endParaRPr lang="ru-RU" b="1" i="1" dirty="0">
              <a:latin typeface="Constantia" pitchFamily="18" charset="0"/>
            </a:endParaRPr>
          </a:p>
        </p:txBody>
      </p:sp>
      <p:pic>
        <p:nvPicPr>
          <p:cNvPr id="1026" name="Picture 2" descr="&amp;Fcy;&amp;rcy;&amp;ocy;&amp;ncy;&amp;tcy;&amp;ocy;&amp;vcy;&amp;ycy;&amp;iecy; &amp;pcy;&amp;icy;&amp;scy;&amp;softcy;&amp;mcy;&amp;acy;. . &amp;Icy;&amp;zcy;&amp;vcy;&amp;iecy;&amp;shchcy;&amp;iecy;&amp;ncy;&amp;icy;&amp;iecy; &amp;ocy; &amp;gcy;&amp;icy;&amp;bcy;&amp;iecy;&amp;lcy;&amp;icy; (&amp;pcy;&amp;ocy;&amp;khcy;&amp;ocy;&amp;rcy;&amp;ocy;&amp;ncy;&amp;kcy;&amp;acy;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848859"/>
            <a:ext cx="345459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&amp;IEcy;&amp;scy;&amp;lcy;&amp;icy; &amp;yacy; &amp;ocy;&amp;scy;&amp;tcy;&amp;acy;&amp;ncy;&amp;ucy;&amp;scy;&amp;softcy; &amp;zhcy;&amp;icy;&amp;vcy;. - &amp;Ocy;&amp;kcy;&amp;scy;&amp;acy;&amp;ncy;&amp;acy;- &amp;yacy;.&amp;rcy;&amp;u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785794"/>
            <a:ext cx="3500461" cy="257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69825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714356"/>
            <a:ext cx="6786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latin typeface="Constantia" pitchFamily="18" charset="0"/>
              </a:rPr>
              <a:t>Об этом даже есть запись в </a:t>
            </a:r>
          </a:p>
          <a:p>
            <a:pPr algn="ctr"/>
            <a:r>
              <a:rPr lang="ru-RU" sz="2800" b="1" i="1" dirty="0" smtClean="0">
                <a:latin typeface="Constantia" pitchFamily="18" charset="0"/>
              </a:rPr>
              <a:t>                                  «Книге памяти»</a:t>
            </a:r>
            <a:endParaRPr lang="ru-RU" sz="2800" b="1" i="1" dirty="0">
              <a:latin typeface="Constantia" pitchFamily="18" charset="0"/>
            </a:endParaRPr>
          </a:p>
        </p:txBody>
      </p:sp>
      <p:pic>
        <p:nvPicPr>
          <p:cNvPr id="32770" name="Picture 2" descr="C:\Users\гн\Desktop\DSCN0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143116"/>
            <a:ext cx="5081471" cy="4211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269825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4286256"/>
            <a:ext cx="778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Constantia" pitchFamily="18" charset="0"/>
              </a:rPr>
              <a:t>       Ему пришлось очень долго восстанавливать документы </a:t>
            </a:r>
            <a:r>
              <a:rPr lang="ru-RU" sz="2400" b="1" dirty="0">
                <a:latin typeface="Constantia" pitchFamily="18" charset="0"/>
              </a:rPr>
              <a:t>и </a:t>
            </a:r>
            <a:r>
              <a:rPr lang="ru-RU" sz="2400" b="1" dirty="0" smtClean="0">
                <a:latin typeface="Constantia" pitchFamily="18" charset="0"/>
              </a:rPr>
              <a:t> он до конца войны  </a:t>
            </a:r>
            <a:r>
              <a:rPr lang="ru-RU" sz="2400" b="1" dirty="0">
                <a:latin typeface="Constantia" pitchFamily="18" charset="0"/>
              </a:rPr>
              <a:t>работал </a:t>
            </a:r>
            <a:r>
              <a:rPr lang="ru-RU" sz="2400" b="1" dirty="0" smtClean="0">
                <a:latin typeface="Constantia" pitchFamily="18" charset="0"/>
              </a:rPr>
              <a:t>трактористом в </a:t>
            </a:r>
            <a:r>
              <a:rPr lang="ru-RU" sz="2400" b="1" dirty="0" err="1" smtClean="0">
                <a:latin typeface="Constantia" pitchFamily="18" charset="0"/>
              </a:rPr>
              <a:t>Ивнягах</a:t>
            </a:r>
            <a:r>
              <a:rPr lang="ru-RU" sz="2400" b="1" dirty="0" smtClean="0">
                <a:latin typeface="Constantia" pitchFamily="18" charset="0"/>
              </a:rPr>
              <a:t>.  В </a:t>
            </a:r>
            <a:r>
              <a:rPr lang="ru-RU" sz="2400" b="1" dirty="0" err="1" smtClean="0">
                <a:latin typeface="Constantia" pitchFamily="18" charset="0"/>
              </a:rPr>
              <a:t>Ивнягах</a:t>
            </a:r>
            <a:r>
              <a:rPr lang="ru-RU" sz="2400" b="1" dirty="0" smtClean="0">
                <a:latin typeface="Constantia" pitchFamily="18" charset="0"/>
              </a:rPr>
              <a:t>  он встретил Ксению Александровну, женился. Там же родились его дети: Валентина, Николай, Александр и Галина.</a:t>
            </a:r>
            <a:endParaRPr lang="ru-RU" sz="2400" b="1" i="1" dirty="0">
              <a:latin typeface="Constantia" pitchFamily="18" charset="0"/>
            </a:endParaRPr>
          </a:p>
        </p:txBody>
      </p:sp>
      <p:pic>
        <p:nvPicPr>
          <p:cNvPr id="2050" name="Picture 2" descr="C:\Users\Oksanka\Desktop\Новая папка (2)\img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500042"/>
            <a:ext cx="4858601" cy="37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9508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addb47211b74eab185467155ce6d3d9d4bb20"/>
</p:tagLst>
</file>

<file path=ppt/theme/theme1.xml><?xml version="1.0" encoding="utf-8"?>
<a:theme xmlns:a="http://schemas.openxmlformats.org/drawingml/2006/main" name="коричневое дрожание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D5E2C9D-40B8-4EF1-88BE-D2DBCE4F76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Состаренная бумага</Template>
  <TotalTime>563</TotalTime>
  <Words>906</Words>
  <Application>Microsoft Office PowerPoint</Application>
  <PresentationFormat>Экран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коричневое дрожание</vt:lpstr>
      <vt:lpstr>Слайд 1</vt:lpstr>
      <vt:lpstr>Листая старые страницы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Книга памяти</dc:title>
  <dc:creator>Юлия Скорнякова</dc:creator>
  <cp:lastModifiedBy>гн</cp:lastModifiedBy>
  <cp:revision>80</cp:revision>
  <dcterms:created xsi:type="dcterms:W3CDTF">2014-10-29T21:07:40Z</dcterms:created>
  <dcterms:modified xsi:type="dcterms:W3CDTF">2015-07-28T18:03:08Z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TC300090679990</vt:lpwstr>
  </property>
</Properties>
</file>